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403" r:id="rId3"/>
    <p:sldId id="424" r:id="rId4"/>
    <p:sldId id="444" r:id="rId5"/>
    <p:sldId id="445" r:id="rId6"/>
    <p:sldId id="409" r:id="rId7"/>
    <p:sldId id="447" r:id="rId8"/>
    <p:sldId id="335" r:id="rId9"/>
    <p:sldId id="405" r:id="rId10"/>
    <p:sldId id="363" r:id="rId11"/>
    <p:sldId id="342" r:id="rId12"/>
    <p:sldId id="391" r:id="rId13"/>
    <p:sldId id="448" r:id="rId14"/>
    <p:sldId id="344" r:id="rId15"/>
    <p:sldId id="345" r:id="rId16"/>
    <p:sldId id="451" r:id="rId17"/>
    <p:sldId id="449" r:id="rId18"/>
    <p:sldId id="392" r:id="rId19"/>
    <p:sldId id="452" r:id="rId20"/>
    <p:sldId id="411" r:id="rId21"/>
    <p:sldId id="450" r:id="rId22"/>
    <p:sldId id="413" r:id="rId23"/>
    <p:sldId id="258" r:id="rId24"/>
    <p:sldId id="415" r:id="rId25"/>
    <p:sldId id="417" r:id="rId26"/>
    <p:sldId id="422" r:id="rId27"/>
    <p:sldId id="423" r:id="rId28"/>
    <p:sldId id="425" r:id="rId29"/>
    <p:sldId id="426" r:id="rId30"/>
    <p:sldId id="427" r:id="rId31"/>
    <p:sldId id="428" r:id="rId32"/>
    <p:sldId id="429" r:id="rId33"/>
    <p:sldId id="430" r:id="rId34"/>
    <p:sldId id="431" r:id="rId35"/>
    <p:sldId id="433" r:id="rId36"/>
    <p:sldId id="434" r:id="rId37"/>
    <p:sldId id="454" r:id="rId38"/>
    <p:sldId id="460" r:id="rId39"/>
    <p:sldId id="461" r:id="rId40"/>
    <p:sldId id="462" r:id="rId41"/>
    <p:sldId id="463" r:id="rId42"/>
    <p:sldId id="464" r:id="rId43"/>
    <p:sldId id="465" r:id="rId44"/>
    <p:sldId id="442" r:id="rId45"/>
    <p:sldId id="44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2"/>
    <p:restoredTop sz="66312"/>
  </p:normalViewPr>
  <p:slideViewPr>
    <p:cSldViewPr snapToGrid="0" snapToObjects="1">
      <p:cViewPr>
        <p:scale>
          <a:sx n="85" d="100"/>
          <a:sy n="85" d="100"/>
        </p:scale>
        <p:origin x="944" y="160"/>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7/8/20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session 3 –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that the y axis should be the count of rows in the table.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I’ll talk about shortly.</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 and fill in the details written in </a:t>
            </a:r>
            <a:r>
              <a:rPr lang="en-US" b="1" dirty="0"/>
              <a:t>blue</a:t>
            </a:r>
            <a:r>
              <a:rPr lang="en-US" dirty="0"/>
              <a:t>.</a:t>
            </a:r>
          </a:p>
          <a:p>
            <a:endParaRPr lang="en-US" b="0" baseline="0" dirty="0"/>
          </a:p>
          <a:p>
            <a:r>
              <a:rPr lang="en-US" b="0" baseline="0" dirty="0"/>
              <a:t>Step 1. Specify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Fortunately for us, the </a:t>
            </a:r>
            <a:r>
              <a:rPr lang="en-US" dirty="0" err="1"/>
              <a:t>covid_testing</a:t>
            </a:r>
            <a:r>
              <a:rPr lang="en-US" dirty="0"/>
              <a:t>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2. Pick </a:t>
            </a:r>
            <a:r>
              <a:rPr lang="en-US" b="0" baseline="0" dirty="0"/>
              <a:t>a </a:t>
            </a:r>
            <a:r>
              <a:rPr lang="en-US" b="0" baseline="0" dirty="0" err="1"/>
              <a:t>geom</a:t>
            </a:r>
            <a:r>
              <a:rPr lang="en-US" b="0" baseline="0" dirty="0"/>
              <a:t> function &lt;- this is the type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in the Resources section of the course website is great to have on hand as you’re exploring your data with </a:t>
            </a:r>
            <a:r>
              <a:rPr lang="en-US" baseline="0" dirty="0" err="1"/>
              <a:t>ggplot</a:t>
            </a:r>
            <a:r>
              <a:rPr lang="en-US" baseline="0" dirty="0"/>
              <a:t>. It reviews the basic template for building any plot and also list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93230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Step 3 is to write aesthetic mappings. This is where you tell </a:t>
            </a:r>
            <a:r>
              <a:rPr lang="en-US" b="0" baseline="0" dirty="0" err="1"/>
              <a:t>ggplot</a:t>
            </a:r>
            <a:r>
              <a:rPr lang="en-US" b="0" baseline="0" dirty="0"/>
              <a:t> how you want the columns of the data frame represented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but also for example its color.</a:t>
            </a:r>
          </a:p>
          <a:p>
            <a:endParaRPr lang="en-US" dirty="0"/>
          </a:p>
          <a:p>
            <a:r>
              <a:rPr lang="en-US" dirty="0"/>
              <a:t>An </a:t>
            </a:r>
            <a:r>
              <a:rPr lang="en-US" b="1" dirty="0"/>
              <a:t>aesthetic mapping </a:t>
            </a:r>
            <a:r>
              <a:rPr lang="en-US" dirty="0"/>
              <a:t>is a specification of how the columns of a data frame should be represented as things we can perceive on the plot.</a:t>
            </a:r>
          </a:p>
          <a:p>
            <a:endParaRPr lang="en-US" dirty="0"/>
          </a:p>
          <a:p>
            <a:r>
              <a:rPr lang="en-US" dirty="0"/>
              <a:t>For example: consider this data frame with 3 columns: a, b, and c; and this 2D graph with an x and y axis.</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value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value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figures out a reasonable axis limits and a reasonable color scale automatically, but you can fine tune this.)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one or the main generators of knowledge and understanding in data analysis: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final template. To recap,</a:t>
            </a:r>
          </a:p>
          <a:p>
            <a:endParaRPr lang="en-US" b="0" baseline="0" dirty="0"/>
          </a:p>
          <a:p>
            <a:pPr marL="228600" indent="-228600">
              <a:buFont typeface="+mj-lt"/>
              <a:buAutoNum type="arabicPeriod"/>
            </a:pPr>
            <a:r>
              <a:rPr lang="en-US" b="0" baseline="0" dirty="0"/>
              <a:t>Choose a tidy data frame &lt;- this contains the data you want to plot</a:t>
            </a:r>
          </a:p>
          <a:p>
            <a:pPr marL="228600" indent="-228600">
              <a:buAutoNum type="arabicPeriod"/>
            </a:pPr>
            <a:r>
              <a:rPr lang="en-US" b="0" baseline="0" dirty="0"/>
              <a:t>Pick a </a:t>
            </a:r>
            <a:r>
              <a:rPr lang="en-US" b="0" baseline="0" dirty="0" err="1"/>
              <a:t>geom</a:t>
            </a:r>
            <a:r>
              <a:rPr lang="en-US" b="0" baseline="0" dirty="0"/>
              <a:t> function &lt;- this is the type of plot you want to create</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 </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adding ”fill = result”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setting vs mapping aesthetics:</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a:t>
            </a:r>
            <a:r>
              <a:rPr lang="en-US" dirty="0" err="1"/>
              <a:t>covid_testing</a:t>
            </a:r>
            <a:r>
              <a:rPr lang="en-US" dirty="0"/>
              <a:t> data frame, and there are two </a:t>
            </a:r>
            <a:r>
              <a:rPr lang="en-US" dirty="0" err="1"/>
              <a:t>geoms</a:t>
            </a:r>
            <a:r>
              <a:rPr lang="en-US" dirty="0"/>
              <a:t>: the first is a histogram defined by </a:t>
            </a:r>
            <a:r>
              <a:rPr lang="en-US" dirty="0" err="1"/>
              <a:t>geom_histogram</a:t>
            </a:r>
            <a:r>
              <a:rPr lang="en-US" dirty="0"/>
              <a:t>. And the second is a frequency polygon defined by </a:t>
            </a:r>
            <a:r>
              <a:rPr lang="en-US" dirty="0" err="1"/>
              <a:t>geom_freqpoly</a:t>
            </a:r>
            <a:r>
              <a:rPr lang="en-US" dirty="0">
                <a:solidFill>
                  <a:srgbClr val="FF0000"/>
                </a:solidFill>
              </a:rPr>
              <a:t>. But look at the mappings. They are identical, and that seems like unnecessary repetition.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geom_histogram</a:t>
            </a:r>
            <a:r>
              <a:rPr lang="en-US" dirty="0">
                <a:solidFill>
                  <a:srgbClr val="FF0000"/>
                </a:solidFill>
              </a:rPr>
              <a:t> and </a:t>
            </a:r>
            <a:r>
              <a:rPr lang="en-US" dirty="0" err="1">
                <a:solidFill>
                  <a:srgbClr val="FF0000"/>
                </a:solidFill>
              </a:rPr>
              <a:t>geom_freqpoly</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What if you have an aesthetic set globally but want to override it for a single layer? That works as well. The local setting always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histogram and a frequency polygon, both with the same underlying data – so the data should be defined globally by writing data = </a:t>
            </a:r>
            <a:r>
              <a:rPr lang="en-US" i="0" dirty="0" err="1"/>
              <a:t>covid_testing</a:t>
            </a:r>
            <a:r>
              <a:rPr lang="en-US" i="0" dirty="0"/>
              <a:t>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now let’s look at the histogram. Here we want to map the </a:t>
            </a:r>
            <a:r>
              <a:rPr lang="en-US" b="1" i="0" dirty="0"/>
              <a:t>fill </a:t>
            </a:r>
            <a:r>
              <a:rPr lang="en-US" b="0" i="0" dirty="0"/>
              <a:t>aesthetic to the </a:t>
            </a:r>
            <a:r>
              <a:rPr lang="en-US" b="1" i="0" dirty="0"/>
              <a:t>result</a:t>
            </a:r>
            <a:r>
              <a:rPr lang="en-US" b="0" i="0" dirty="0"/>
              <a:t> value. Because that mapping only applies to the histogram and not to the frequency polygon, we make it local here, inside of the </a:t>
            </a:r>
            <a:r>
              <a:rPr lang="en-US" b="0" i="0" dirty="0" err="1"/>
              <a:t>geom_histogram</a:t>
            </a:r>
            <a:r>
              <a:rPr lang="en-US" b="0" i="0" dirty="0"/>
              <a:t> function.</a:t>
            </a:r>
          </a:p>
          <a:p>
            <a:pPr marL="171450" indent="-171450">
              <a:buFontTx/>
              <a:buChar char="-"/>
            </a:pPr>
            <a:r>
              <a:rPr lang="en-US" b="0" i="0" dirty="0"/>
              <a:t>Similarly, to make the frequency polygon line blue, we define the </a:t>
            </a:r>
            <a:r>
              <a:rPr lang="en-US" b="1" i="0" dirty="0"/>
              <a:t>color </a:t>
            </a:r>
            <a:r>
              <a:rPr lang="en-US" b="0" i="0" dirty="0"/>
              <a:t>aesthetic locally. Note that the </a:t>
            </a:r>
            <a:r>
              <a:rPr lang="en-US" b="1" i="0" dirty="0"/>
              <a:t>color</a:t>
            </a:r>
            <a:r>
              <a:rPr lang="en-US" b="0" i="0" dirty="0"/>
              <a:t> aesthetic here is not a mapping – it’s constant throughout the plot.</a:t>
            </a: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because the pandemic hasn’t started yet and also the test may not yet be broadly available. And at some point the number of tests shoot up and remain at a high level. But this simple visualization tells you so much more than that general shape. You can see that by 30 days, the testing ramp-up settled. And it tells you a few things you might not have expected and that may make you want to look at particular aspects of the data – like, what’s going on with the humps starting around day 80? </a:t>
            </a:r>
          </a:p>
          <a:p>
            <a:endParaRPr lang="en-US" i="0" baseline="0" dirty="0"/>
          </a:p>
          <a:p>
            <a:r>
              <a:rPr lang="en-US" i="0" baseline="0" dirty="0"/>
              <a:t>None of this would be apparent from looking at a table with 15,000 rows.</a:t>
            </a:r>
          </a:p>
          <a:p>
            <a:endParaRPr lang="en-US" i="0" dirty="0"/>
          </a:p>
          <a:p>
            <a:r>
              <a:rPr lang="en-US" i="0" dirty="0"/>
              <a:t>The point of this exercise is that you might have some ideas about your data, but usually they are incomplete and often times they are wrong. Being able to visualize data </a:t>
            </a:r>
            <a:r>
              <a:rPr lang="en-US" b="1" i="0" dirty="0"/>
              <a:t>quickly </a:t>
            </a:r>
            <a:r>
              <a:rPr lang="en-US" i="0" dirty="0"/>
              <a:t>is critical for</a:t>
            </a:r>
            <a:r>
              <a:rPr lang="en-US" i="0" baseline="0" dirty="0"/>
              <a:t> understanding. </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7/8/20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tiff"/><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serialmentor.com/dataviz"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1.tiff"/><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tiff"/></Relationships>
</file>

<file path=ppt/slides/_rels/slide2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Introduction to R</a:t>
            </a:r>
            <a:br>
              <a:rPr lang="en-US" b="1" dirty="0"/>
            </a:br>
            <a:r>
              <a:rPr lang="en-US" b="1" dirty="0"/>
              <a:t>Workshop</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3</a:t>
            </a:r>
          </a:p>
          <a:p>
            <a:r>
              <a:rPr lang="en-US" sz="2800" b="1" dirty="0"/>
              <a:t>Visualize Data</a:t>
            </a:r>
            <a:endParaRPr lang="en-US" sz="2000" b="1" dirty="0"/>
          </a:p>
          <a:p>
            <a:r>
              <a:rPr lang="en-US" sz="2400" dirty="0"/>
              <a:t>July 16, 2020</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a:extLst>
              <a:ext uri="{FF2B5EF4-FFF2-40B4-BE49-F238E27FC236}">
                <a16:creationId xmlns:a16="http://schemas.microsoft.com/office/drawing/2014/main" id="{8B8E6219-014F-F043-A43C-E41A7623D1E8}"/>
              </a:ext>
            </a:extLst>
          </p:cNvPr>
          <p:cNvSpPr/>
          <p:nvPr/>
        </p:nvSpPr>
        <p:spPr>
          <a:xfrm>
            <a:off x="4053784" y="1754688"/>
            <a:ext cx="2856879" cy="1246648"/>
          </a:xfrm>
          <a:prstGeom prst="wedgeRoundRectCallout">
            <a:avLst>
              <a:gd name="adj1" fmla="val -5093"/>
              <a:gd name="adj2" fmla="val 80410"/>
              <a:gd name="adj3" fmla="val 16667"/>
            </a:avLst>
          </a:prstGeom>
          <a:solidFill>
            <a:schemeClr val="bg1">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408516"/>
            <a:ext cx="2856879" cy="1938992"/>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322850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extLst>
              <p:ext uri="{D42A27DB-BD31-4B8C-83A1-F6EECF244321}">
                <p14:modId xmlns:p14="http://schemas.microsoft.com/office/powerpoint/2010/main" val="3504823491"/>
              </p:ext>
            </p:extLst>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R basics for Reproducible Reporting</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 in R</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 </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Statistical Analysis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Dan Herman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Advanced Reporting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5.”</a:t>
            </a:r>
          </a:p>
        </p:txBody>
      </p:sp>
    </p:spTree>
    <p:extLst>
      <p:ext uri="{BB962C8B-B14F-4D97-AF65-F5344CB8AC3E}">
        <p14:creationId xmlns:p14="http://schemas.microsoft.com/office/powerpoint/2010/main" val="249229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template</a:t>
            </a:r>
          </a:p>
          <a:p>
            <a:pPr marL="514350" indent="-514350">
              <a:buAutoNum type="arabicPeriod"/>
            </a:pPr>
            <a:r>
              <a:rPr lang="en-US" sz="2800" dirty="0"/>
              <a:t>Define “aesthetic mapping”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dirty="0" err="1"/>
              <a:t>geom</a:t>
            </a:r>
            <a:r>
              <a:rPr lang="en-US" sz="2800" dirty="0"/>
              <a:t>” functions</a:t>
            </a:r>
          </a:p>
          <a:p>
            <a:pPr marL="514350" indent="-514350">
              <a:buAutoNum type="arabicPeriod"/>
            </a:pPr>
            <a:r>
              <a:rPr lang="en-US" sz="2800" dirty="0"/>
              <a:t>Explain how to add layers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8EDD9A-7964-A145-AF1F-E2C58F85742B}"/>
              </a:ext>
            </a:extLst>
          </p:cNvPr>
          <p:cNvPicPr>
            <a:picLocks noChangeAspect="1"/>
          </p:cNvPicPr>
          <p:nvPr/>
        </p:nvPicPr>
        <p:blipFill>
          <a:blip r:embed="rId3"/>
          <a:stretch>
            <a:fillRect/>
          </a:stretch>
        </p:blipFill>
        <p:spPr>
          <a:xfrm>
            <a:off x="501074" y="282445"/>
            <a:ext cx="5783580" cy="3151632"/>
          </a:xfrm>
          <a:prstGeom prst="rect">
            <a:avLst/>
          </a:prstGeom>
        </p:spPr>
      </p:pic>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geom_histogram</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geom_freqpoly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pan_day</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p>
          </p:txBody>
        </p:sp>
      </p:grpSp>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5387926" y="3886762"/>
            <a:ext cx="4578321"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5056909" y="1620982"/>
            <a:ext cx="2895601" cy="2768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3235980" y="6139945"/>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pan_day</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(fill = result)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template</a:t>
            </a:r>
          </a:p>
          <a:p>
            <a:pPr marL="514350" indent="-514350">
              <a:buAutoNum type="arabicPeriod"/>
            </a:pPr>
            <a:r>
              <a:rPr lang="en-US" sz="2800" dirty="0"/>
              <a:t>Define “aesthetic mapping”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dirty="0" err="1"/>
              <a:t>geom</a:t>
            </a:r>
            <a:r>
              <a:rPr lang="en-US" sz="2800" dirty="0"/>
              <a:t>” functions</a:t>
            </a:r>
          </a:p>
          <a:p>
            <a:pPr marL="514350" indent="-514350">
              <a:buAutoNum type="arabicPeriod"/>
            </a:pPr>
            <a:r>
              <a:rPr lang="en-US" sz="2800" dirty="0"/>
              <a:t>Explain how to add layers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10050</TotalTime>
  <Words>4316</Words>
  <Application>Microsoft Macintosh PowerPoint</Application>
  <PresentationFormat>Widescreen</PresentationFormat>
  <Paragraphs>442</Paragraphs>
  <Slides>45</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Monaco</vt:lpstr>
      <vt:lpstr>Tw Cen MT</vt:lpstr>
      <vt:lpstr>Tw Cen MT Condensed</vt:lpstr>
      <vt:lpstr>Wingdings 3</vt:lpstr>
      <vt:lpstr>Integral</vt:lpstr>
      <vt:lpstr>Introduction to R Workshop</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To make any kind of graph:</vt:lpstr>
      <vt:lpstr>2. Choose a “Geom” Function</vt:lpstr>
      <vt:lpstr>PowerPoint Presentation</vt:lpstr>
      <vt:lpstr>PowerPoint Presentation</vt:lpstr>
      <vt:lpstr>To make any kind of graph:</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6</vt:lpstr>
      <vt:lpstr>Global vs Local Settings</vt:lpstr>
      <vt:lpstr>PowerPoint Presentation</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499</cp:revision>
  <cp:lastPrinted>2020-07-07T16:31:56Z</cp:lastPrinted>
  <dcterms:created xsi:type="dcterms:W3CDTF">2018-02-26T19:02:44Z</dcterms:created>
  <dcterms:modified xsi:type="dcterms:W3CDTF">2020-07-08T21:38:13Z</dcterms:modified>
</cp:coreProperties>
</file>